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59" r:id="rId6"/>
    <p:sldId id="261" r:id="rId7"/>
    <p:sldId id="280" r:id="rId8"/>
    <p:sldId id="263" r:id="rId9"/>
    <p:sldId id="279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69" autoAdjust="0"/>
  </p:normalViewPr>
  <p:slideViewPr>
    <p:cSldViewPr>
      <p:cViewPr>
        <p:scale>
          <a:sx n="75" d="100"/>
          <a:sy n="75" d="100"/>
        </p:scale>
        <p:origin x="-1818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328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29C30-3348-4162-9BF7-93910EE50A20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773FB-37F6-4671-A4D1-9F4EAFEC60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73FB-37F6-4671-A4D1-9F4EAFEC600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5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49323"/>
            <a:ext cx="504056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dirty="0" smtClean="0"/>
              <a:t>13/09/2017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BE" dirty="0" smtClean="0"/>
              <a:t>Amaury Zarzelli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172400" y="6349323"/>
            <a:ext cx="47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CA11204-E5B3-40BB-8842-DC031245BCB3}" type="slidenum">
              <a:rPr lang="fr-BE" smtClean="0"/>
              <a:pPr/>
              <a:t>‹N°›</a:t>
            </a:fld>
            <a:endParaRPr lang="fr-BE" dirty="0" smtClean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488" y="0"/>
            <a:ext cx="6858000" cy="68580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 flipH="1">
            <a:off x="8028384" y="653637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SVM et réseaux neuronaux convolutifs pour la classification de scènes urbaines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140967"/>
            <a:ext cx="3096344" cy="3245332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66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SVM (1ere méthode d’acquisition)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32856"/>
            <a:ext cx="3774951" cy="3297451"/>
          </a:xfrm>
        </p:spPr>
      </p:pic>
      <p:sp>
        <p:nvSpPr>
          <p:cNvPr id="9" name="ZoneTexte 8"/>
          <p:cNvSpPr txBox="1"/>
          <p:nvPr/>
        </p:nvSpPr>
        <p:spPr>
          <a:xfrm>
            <a:off x="755576" y="1916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gentrification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732240" y="44371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r>
              <a:rPr lang="fr-FR" dirty="0" smtClean="0"/>
              <a:t>o gentrification</a:t>
            </a:r>
          </a:p>
        </p:txBody>
      </p:sp>
      <p:cxnSp>
        <p:nvCxnSpPr>
          <p:cNvPr id="12" name="Connecteur droit 11"/>
          <p:cNvCxnSpPr>
            <a:stCxn id="9" idx="2"/>
          </p:cNvCxnSpPr>
          <p:nvPr/>
        </p:nvCxnSpPr>
        <p:spPr>
          <a:xfrm>
            <a:off x="1475656" y="2286164"/>
            <a:ext cx="1512168" cy="1142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10" idx="1"/>
          </p:cNvCxnSpPr>
          <p:nvPr/>
        </p:nvCxnSpPr>
        <p:spPr>
          <a:xfrm flipH="1" flipV="1">
            <a:off x="5220072" y="4005064"/>
            <a:ext cx="1512168" cy="61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346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SVM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Utilisation du score kappa de </a:t>
            </a:r>
            <a:r>
              <a:rPr lang="fr-FR" sz="2800" dirty="0"/>
              <a:t>C</a:t>
            </a:r>
            <a:r>
              <a:rPr lang="fr-FR" sz="2800" dirty="0" smtClean="0"/>
              <a:t>ohen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76872"/>
            <a:ext cx="2524478" cy="21529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5132092" cy="38169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860032" y="607910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kappa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43475" y="26369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 itérations</a:t>
            </a:r>
            <a:endParaRPr lang="fr-FR" sz="16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68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sz="3600" b="1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des réseaux neuronaux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8" y="2708920"/>
            <a:ext cx="8229600" cy="3049360"/>
          </a:xfrm>
        </p:spPr>
      </p:pic>
      <p:sp>
        <p:nvSpPr>
          <p:cNvPr id="6" name="ZoneTexte 5"/>
          <p:cNvSpPr txBox="1"/>
          <p:nvPr/>
        </p:nvSpPr>
        <p:spPr>
          <a:xfrm>
            <a:off x="4508464" y="22048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entrée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16576" y="22048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modèle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055672" y="22048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sortie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67544" y="2132856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Phase d’apprentissage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initialisé aléatoirement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connue mais « cachée » au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 de la sortie (= classe prédite)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Comparaison avec la classe réelle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Ajustement des poids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u="sng" dirty="0" smtClean="0"/>
              <a:t>Phase de prédiction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figé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inconnue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9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réseaux denses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68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Réseaux neuronaux convolutifs (</a:t>
            </a:r>
            <a:r>
              <a:rPr lang="fr-FR" dirty="0" err="1" smtClean="0"/>
              <a:t>CNNs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64904"/>
            <a:ext cx="8712148" cy="2460284"/>
          </a:xfr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156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choisie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132856"/>
            <a:ext cx="9650944" cy="3038260"/>
          </a:xfr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912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employée et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229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du modèle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402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de classification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299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8640"/>
            <a:ext cx="1965204" cy="1664176"/>
          </a:xfrm>
        </p:spPr>
      </p:pic>
      <p:sp>
        <p:nvSpPr>
          <p:cNvPr id="6" name="ZoneTexte 5"/>
          <p:cNvSpPr txBox="1"/>
          <p:nvPr/>
        </p:nvSpPr>
        <p:spPr>
          <a:xfrm>
            <a:off x="539552" y="2132856"/>
            <a:ext cx="8064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 Stage à l’Université d’Ottawa</a:t>
            </a:r>
          </a:p>
          <a:p>
            <a:r>
              <a:rPr lang="fr-FR" sz="2200" dirty="0" smtClean="0"/>
              <a:t>	LAGGISS : laboratoire qui étudie les quartiers d’Ottawa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Nouvelles technologies de traitement d’images (</a:t>
            </a:r>
            <a:r>
              <a:rPr lang="fr-FR" sz="2200" dirty="0" err="1" smtClean="0"/>
              <a:t>CNNs</a:t>
            </a:r>
            <a:r>
              <a:rPr lang="fr-FR" sz="2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r>
              <a:rPr lang="fr-FR" sz="2200" b="1" dirty="0" smtClean="0"/>
              <a:t>Objectif : </a:t>
            </a:r>
            <a:r>
              <a:rPr lang="fr-FR" sz="2200" dirty="0" smtClean="0"/>
              <a:t>apporter la connaissance des </a:t>
            </a:r>
            <a:r>
              <a:rPr lang="fr-FR" sz="2200" dirty="0" err="1" smtClean="0"/>
              <a:t>CNNs</a:t>
            </a:r>
            <a:r>
              <a:rPr lang="fr-FR" sz="2200" dirty="0" smtClean="0"/>
              <a:t> au LAGGIS </a:t>
            </a:r>
            <a:r>
              <a:rPr lang="fr-FR" sz="2200" i="1" dirty="0" smtClean="0"/>
              <a:t>via</a:t>
            </a:r>
            <a:r>
              <a:rPr lang="fr-FR" sz="2200" dirty="0" smtClean="0"/>
              <a:t> un problème concret de classification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1" y="5169403"/>
            <a:ext cx="1029469" cy="102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9" y="5153971"/>
            <a:ext cx="1060333" cy="10603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6" y="5339186"/>
            <a:ext cx="2885051" cy="68990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201597" y="5684138"/>
            <a:ext cx="237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705653" y="53391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gentriNet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640569" y="5453304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860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959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62274"/>
          </a:xfrm>
        </p:spPr>
        <p:txBody>
          <a:bodyPr>
            <a:normAutofit/>
          </a:bodyPr>
          <a:lstStyle/>
          <a:p>
            <a:r>
              <a:rPr lang="fr-FR" sz="5400" b="1" dirty="0" smtClean="0"/>
              <a:t>Merci de votre attention !</a:t>
            </a:r>
            <a:endParaRPr lang="fr-FR" sz="5400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8920"/>
            <a:ext cx="8969864" cy="2376264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358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sz="3600" b="1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609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point de départ 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StreetScore</a:t>
            </a:r>
            <a:r>
              <a:rPr lang="fr-FR" dirty="0" smtClean="0"/>
              <a:t> (2014)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27" y="2060848"/>
            <a:ext cx="4353533" cy="410584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636912"/>
            <a:ext cx="3952875" cy="2962275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8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cas étudié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Étude du processus de gentrification sur la ville d’Ottawa</a:t>
            </a:r>
          </a:p>
          <a:p>
            <a:endParaRPr lang="fr-FR" dirty="0"/>
          </a:p>
          <a:p>
            <a:r>
              <a:rPr lang="fr-FR" dirty="0" smtClean="0"/>
              <a:t>Utilisation de la banque d’images Google </a:t>
            </a:r>
            <a:r>
              <a:rPr lang="fr-FR" dirty="0" err="1" smtClean="0"/>
              <a:t>StreetView</a:t>
            </a:r>
            <a:r>
              <a:rPr lang="fr-FR" dirty="0" smtClean="0"/>
              <a:t> (API) : images multi-temporelles</a:t>
            </a:r>
          </a:p>
          <a:p>
            <a:pPr lvl="1"/>
            <a:r>
              <a:rPr lang="fr-FR" dirty="0" smtClean="0"/>
              <a:t>Téléchargement de nombreuses images sur tout la ville d’Ottawa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913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Acquisition </a:t>
            </a:r>
            <a:r>
              <a:rPr lang="fr-FR" dirty="0" smtClean="0"/>
              <a:t>des données d’apprentissage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6" y="1626445"/>
            <a:ext cx="3184538" cy="216304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4599"/>
          <a:stretch/>
        </p:blipFill>
        <p:spPr>
          <a:xfrm>
            <a:off x="395535" y="3923604"/>
            <a:ext cx="3207049" cy="21974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66911" y="630933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Interfaces Web</a:t>
            </a:r>
            <a:endParaRPr lang="fr-FR" dirty="0"/>
          </a:p>
        </p:txBody>
      </p:sp>
      <p:sp>
        <p:nvSpPr>
          <p:cNvPr id="8" name="Carré corné 7"/>
          <p:cNvSpPr/>
          <p:nvPr/>
        </p:nvSpPr>
        <p:spPr>
          <a:xfrm>
            <a:off x="6453563" y="4315401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« duels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Carré corné 8"/>
          <p:cNvSpPr/>
          <p:nvPr/>
        </p:nvSpPr>
        <p:spPr>
          <a:xfrm>
            <a:off x="6453563" y="1844824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« couples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05491" y="6316037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Fichiers </a:t>
            </a:r>
            <a:r>
              <a:rPr lang="fr-FR" dirty="0"/>
              <a:t>.</a:t>
            </a:r>
            <a:r>
              <a:rPr lang="fr-FR" dirty="0" smtClean="0"/>
              <a:t>csv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1052" y="5134892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311052" y="2598553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956376" y="233694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956376" y="488188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46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Gentrification </a:t>
            </a:r>
            <a:r>
              <a:rPr lang="fr-FR" dirty="0"/>
              <a:t>: phénomène ponctuel en espace </a:t>
            </a:r>
            <a:r>
              <a:rPr lang="fr-FR" dirty="0" smtClean="0"/>
              <a:t>	et </a:t>
            </a:r>
            <a:r>
              <a:rPr lang="fr-FR" dirty="0"/>
              <a:t>en temps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 smtClean="0"/>
              <a:t>	=&gt; </a:t>
            </a:r>
            <a:r>
              <a:rPr lang="fr-FR" dirty="0"/>
              <a:t>grande majorité de cas </a:t>
            </a:r>
            <a:r>
              <a:rPr lang="fr-FR" dirty="0" smtClean="0"/>
              <a:t>négatifs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	=&gt; nécessité de réaliser l’apprentissage en 		plusieurs fois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Nécessité de trop nombreux « duels » par 	rapport à la durée du stage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	=&gt; abandon de la méthode au profit de la 1</a:t>
            </a:r>
            <a:r>
              <a:rPr lang="fr-FR" baseline="30000" dirty="0" smtClean="0"/>
              <a:t>e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58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sz="3600" b="1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Extraction d’attributs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92875" y="14896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GIST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148064" y="135114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SIFT dense (Bag of Visual </a:t>
            </a:r>
            <a:r>
              <a:rPr lang="fr-FR" dirty="0" err="1" smtClean="0"/>
              <a:t>Words</a:t>
            </a:r>
            <a:r>
              <a:rPr lang="fr-FR" dirty="0" smtClean="0"/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4" y="1858972"/>
            <a:ext cx="3869817" cy="491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0" y="2636912"/>
            <a:ext cx="4325324" cy="3224961"/>
          </a:xfrm>
          <a:prstGeom prst="rect">
            <a:avLst/>
          </a:prstGeom>
        </p:spPr>
      </p:pic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143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255</Words>
  <Application>Microsoft Office PowerPoint</Application>
  <PresentationFormat>Affichage à l'écran (4:3)</PresentationFormat>
  <Paragraphs>149</Paragraphs>
  <Slides>21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2" baseType="lpstr">
      <vt:lpstr>Thème Office</vt:lpstr>
      <vt:lpstr>SVM et réseaux neuronaux convolutifs pour la classification de scènes urbaines</vt:lpstr>
      <vt:lpstr>Introduction</vt:lpstr>
      <vt:lpstr>Présentation PowerPoint</vt:lpstr>
      <vt:lpstr>Le point de départ :  StreetScore (2014)</vt:lpstr>
      <vt:lpstr>Le cas étudié</vt:lpstr>
      <vt:lpstr>Acquisition des données d’apprentissage</vt:lpstr>
      <vt:lpstr>Problèmes des données</vt:lpstr>
      <vt:lpstr>Présentation PowerPoint</vt:lpstr>
      <vt:lpstr>Extraction d’attributs</vt:lpstr>
      <vt:lpstr>SVM (1ere méthode d’acquisition)</vt:lpstr>
      <vt:lpstr>Résultats SVM</vt:lpstr>
      <vt:lpstr>Présentation PowerPoint</vt:lpstr>
      <vt:lpstr>Principe des réseaux neuronaux</vt:lpstr>
      <vt:lpstr>Résultats réseaux denses</vt:lpstr>
      <vt:lpstr>Réseaux neuronaux convolutifs (CNNs)</vt:lpstr>
      <vt:lpstr>Architecture choisie</vt:lpstr>
      <vt:lpstr>Méthode employée et résultats</vt:lpstr>
      <vt:lpstr>Visualisation du modèle</vt:lpstr>
      <vt:lpstr>Résultats de classification</vt:lpstr>
      <vt:lpstr>Conclusion</vt:lpstr>
      <vt:lpstr>Merci de votre attention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et réseaux neuronaux convolutifs pour la classification de scènes urbaines</dc:title>
  <dc:creator>Amaury</dc:creator>
  <cp:lastModifiedBy>Microsoft</cp:lastModifiedBy>
  <cp:revision>69</cp:revision>
  <dcterms:created xsi:type="dcterms:W3CDTF">2017-09-04T13:12:58Z</dcterms:created>
  <dcterms:modified xsi:type="dcterms:W3CDTF">2017-09-10T22:34:31Z</dcterms:modified>
</cp:coreProperties>
</file>